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2" r:id="rId9"/>
    <p:sldId id="263" r:id="rId10"/>
    <p:sldId id="264" r:id="rId11"/>
    <p:sldId id="265" r:id="rId12"/>
    <p:sldId id="269" r:id="rId13"/>
    <p:sldId id="266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300" y="-7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95C2-4584-4171-8B60-6A485017777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93E5-33AD-4308-837B-F32835C9F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49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95C2-4584-4171-8B60-6A485017777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93E5-33AD-4308-837B-F32835C9F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19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95C2-4584-4171-8B60-6A485017777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93E5-33AD-4308-837B-F32835C9F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55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95C2-4584-4171-8B60-6A485017777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93E5-33AD-4308-837B-F32835C9F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69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95C2-4584-4171-8B60-6A485017777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93E5-33AD-4308-837B-F32835C9F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282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95C2-4584-4171-8B60-6A485017777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93E5-33AD-4308-837B-F32835C9F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97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95C2-4584-4171-8B60-6A485017777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93E5-33AD-4308-837B-F32835C9F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507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95C2-4584-4171-8B60-6A485017777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93E5-33AD-4308-837B-F32835C9F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708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95C2-4584-4171-8B60-6A485017777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93E5-33AD-4308-837B-F32835C9F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2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95C2-4584-4171-8B60-6A485017777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93E5-33AD-4308-837B-F32835C9F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085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95C2-4584-4171-8B60-6A485017777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93E5-33AD-4308-837B-F32835C9F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6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95C2-4584-4171-8B60-6A4850177779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F93E5-33AD-4308-837B-F32835C9F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1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layer.myshared.ru/819120/data/images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38516" y="1179872"/>
            <a:ext cx="78461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Формирования элементарных математических </a:t>
            </a:r>
            <a:r>
              <a:rPr lang="ru-RU" sz="4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представлений </a:t>
            </a:r>
            <a:r>
              <a:rPr lang="ru-RU" sz="4400" b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посредствам </a:t>
            </a:r>
            <a:r>
              <a:rPr lang="ru-RU" sz="4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разнообразных форм </a:t>
            </a: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работы.</a:t>
            </a:r>
          </a:p>
        </p:txBody>
      </p:sp>
    </p:spTree>
    <p:extLst>
      <p:ext uri="{BB962C8B-B14F-4D97-AF65-F5344CB8AC3E}">
        <p14:creationId xmlns:p14="http://schemas.microsoft.com/office/powerpoint/2010/main" val="191179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19120/data/images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3071" y="648929"/>
            <a:ext cx="4317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Метод вопросов. </a:t>
            </a:r>
            <a:endParaRPr lang="ru-RU" sz="4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9553" y="1237129"/>
            <a:ext cx="9036424" cy="4369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Задания: «Что 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бывает круглое в природе?»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(солнце, луна, апельсин, яблоко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….).</a:t>
            </a:r>
          </a:p>
          <a:p>
            <a:pPr>
              <a:spcAft>
                <a:spcPts val="0"/>
              </a:spcAft>
            </a:pP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ru-RU" dirty="0" smtClean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dirty="0" smtClean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Задание: «Что 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бывает желтое в природе?»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(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одуванчик, лимон, груша, осенние листья, 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кувшинки….). 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Задание: «Когда это бывает?»(зима, лето, весна, осень)</a:t>
            </a:r>
            <a:endParaRPr lang="ru-RU" dirty="0">
              <a:solidFill>
                <a:srgbClr val="002060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ofalls.files.wordpress.com/2012/04/su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370" y="1707777"/>
            <a:ext cx="1569958" cy="131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4086" t="5666" r="14582" b="4674"/>
          <a:stretch/>
        </p:blipFill>
        <p:spPr>
          <a:xfrm>
            <a:off x="7918484" y="1707777"/>
            <a:ext cx="1655822" cy="1316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1462" y="1707777"/>
            <a:ext cx="1681236" cy="1316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0974" t="1409" r="9501" b="11696"/>
          <a:stretch/>
        </p:blipFill>
        <p:spPr>
          <a:xfrm>
            <a:off x="950726" y="1981318"/>
            <a:ext cx="1584228" cy="1304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9699" y="2005744"/>
            <a:ext cx="1545865" cy="12989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16941" t="5530" r="19176" b="14236"/>
          <a:stretch/>
        </p:blipFill>
        <p:spPr>
          <a:xfrm>
            <a:off x="4381134" y="1945015"/>
            <a:ext cx="1721586" cy="13043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l="10412" t="13245" r="10335"/>
          <a:stretch/>
        </p:blipFill>
        <p:spPr>
          <a:xfrm>
            <a:off x="8240784" y="3249379"/>
            <a:ext cx="1696592" cy="14607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7377" y="3304733"/>
            <a:ext cx="1615892" cy="14054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l="22589" t="4824" r="22177" b="6470"/>
          <a:stretch/>
        </p:blipFill>
        <p:spPr>
          <a:xfrm>
            <a:off x="2689698" y="3892933"/>
            <a:ext cx="1691435" cy="13245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/>
          <a:srcRect l="3874" t="4460" r="7604" b="13794"/>
          <a:stretch/>
        </p:blipFill>
        <p:spPr>
          <a:xfrm>
            <a:off x="4574229" y="3892933"/>
            <a:ext cx="1657141" cy="13245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7259" y="3910040"/>
            <a:ext cx="1687114" cy="13074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1208" y="5531201"/>
            <a:ext cx="1858298" cy="10237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13295" y="5531201"/>
            <a:ext cx="1801905" cy="10237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18989" y="5531200"/>
            <a:ext cx="1592245" cy="10237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84659" y="5531200"/>
            <a:ext cx="1850236" cy="102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81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19120/data/images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4142" y="678426"/>
            <a:ext cx="5701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Решение логических задач</a:t>
            </a:r>
            <a:r>
              <a:rPr lang="ru-RU" b="1" dirty="0"/>
              <a:t>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188542" y="1386311"/>
            <a:ext cx="383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Головоломкам 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с палочками.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2943" y="2064738"/>
            <a:ext cx="3739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В фигуре, состоящей из 5 квадратов, убрать 4 палочки, оставив один прямоугольник.</a:t>
            </a:r>
          </a:p>
        </p:txBody>
      </p:sp>
      <p:pic>
        <p:nvPicPr>
          <p:cNvPr id="10" name="Рисунок 9" descr="Рис. 4 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882" y="1666694"/>
            <a:ext cx="2616837" cy="13025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102943" y="3465513"/>
            <a:ext cx="3739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В фигуре, состоящей из 6 квадратов, убрать 2 палочки, чтобы осталось 4 равных квадрата.</a:t>
            </a:r>
          </a:p>
        </p:txBody>
      </p:sp>
      <p:pic>
        <p:nvPicPr>
          <p:cNvPr id="12" name="Рисунок 11" descr="Рис.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881" y="3185130"/>
            <a:ext cx="2616837" cy="149010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102942" y="5014452"/>
            <a:ext cx="3362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В фигуре из 5 квадратов убрать 4 палочки, чтобы осталось 3 квадрата.</a:t>
            </a:r>
          </a:p>
        </p:txBody>
      </p:sp>
      <p:pic>
        <p:nvPicPr>
          <p:cNvPr id="14" name="Рисунок 13" descr="Рис.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880" y="4874425"/>
            <a:ext cx="2616837" cy="1415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http://1.bp.blogspot.com/-0ItjAtO72Ic/U9qdv7871RI/AAAAAAAAV2M/b_ax6JUBQLY/s1600/%D0%A1%D1%87%D1%91%D1%82%D0%BD%D1%8B%D0%B5-%D0%BF%D0%B0%D0%BB%D0%BE%D1%87%D0%BA%D0%B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33" y="1755643"/>
            <a:ext cx="3731342" cy="29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140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19120/data/images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7" r="5882"/>
          <a:stretch/>
        </p:blipFill>
        <p:spPr>
          <a:xfrm>
            <a:off x="4278406" y="553735"/>
            <a:ext cx="3079376" cy="2054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6"/>
          <a:stretch/>
        </p:blipFill>
        <p:spPr>
          <a:xfrm>
            <a:off x="7946652" y="3525093"/>
            <a:ext cx="3295650" cy="2660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922" r="12402" b="12745"/>
          <a:stretch/>
        </p:blipFill>
        <p:spPr>
          <a:xfrm>
            <a:off x="7803777" y="608013"/>
            <a:ext cx="3251948" cy="257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70" y="643545"/>
            <a:ext cx="2631142" cy="196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18593" r="26671"/>
          <a:stretch/>
        </p:blipFill>
        <p:spPr>
          <a:xfrm>
            <a:off x="2425093" y="2729753"/>
            <a:ext cx="2944906" cy="250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1" r="7253"/>
          <a:stretch/>
        </p:blipFill>
        <p:spPr>
          <a:xfrm>
            <a:off x="4627891" y="4450743"/>
            <a:ext cx="3175886" cy="2040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1035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19120/data/images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37071" y="663677"/>
            <a:ext cx="881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Метод экспериментирования и опытов. </a:t>
            </a:r>
            <a:endParaRPr lang="ru-RU" sz="4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6" t="19216" r="28872" b="2156"/>
          <a:stretch/>
        </p:blipFill>
        <p:spPr>
          <a:xfrm>
            <a:off x="1048872" y="1371563"/>
            <a:ext cx="1990163" cy="25952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 t="23399" r="7548"/>
          <a:stretch/>
        </p:blipFill>
        <p:spPr>
          <a:xfrm>
            <a:off x="3079375" y="1371563"/>
            <a:ext cx="2528049" cy="25952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7254" r="10050" b="784"/>
          <a:stretch/>
        </p:blipFill>
        <p:spPr>
          <a:xfrm>
            <a:off x="5723668" y="1371563"/>
            <a:ext cx="3041651" cy="25952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t="3334" r="10342" b="4117"/>
          <a:stretch/>
        </p:blipFill>
        <p:spPr>
          <a:xfrm>
            <a:off x="8881562" y="1371563"/>
            <a:ext cx="2521543" cy="25952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18431" r="9755" b="5490"/>
          <a:stretch/>
        </p:blipFill>
        <p:spPr>
          <a:xfrm>
            <a:off x="2568389" y="4161790"/>
            <a:ext cx="3155279" cy="23532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 r="7843"/>
          <a:stretch/>
        </p:blipFill>
        <p:spPr>
          <a:xfrm>
            <a:off x="5948084" y="4161791"/>
            <a:ext cx="2658034" cy="2353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20656" b="13199"/>
          <a:stretch/>
        </p:blipFill>
        <p:spPr>
          <a:xfrm>
            <a:off x="8765320" y="4161789"/>
            <a:ext cx="2758810" cy="235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37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layer.myshared.ru/819120/data/images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17289" y="2580968"/>
            <a:ext cx="8332840" cy="103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Спасибо за внимание </a:t>
            </a:r>
            <a:endParaRPr lang="ru-RU" sz="6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215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layer.myshared.ru/819120/data/images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0375" y="958645"/>
            <a:ext cx="99256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Современные методы развития познавательных способностей ребёнка </a:t>
            </a:r>
            <a:endParaRPr lang="ru-RU" sz="3600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 </a:t>
            </a: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игровой деятельности.</a:t>
            </a:r>
            <a:endParaRPr lang="ru-RU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3702" y="3067665"/>
            <a:ext cx="925770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Метод системного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анализа.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Метод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сравнительного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анализа.                                                        </a:t>
            </a:r>
            <a:endParaRPr lang="ru-RU" sz="28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Метод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моделирования и конструирования. </a:t>
            </a:r>
            <a:endParaRPr lang="ru-RU" sz="2800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Метод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вопросов. 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Решение логических задач. 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Метод экспериментирования и опытов. 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  <a:p>
            <a:r>
              <a:rPr lang="ru-RU" b="1" dirty="0" smtClean="0"/>
              <a:t>                                      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076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19120/data/images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1172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8077" y="663677"/>
            <a:ext cx="902601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Метод системного анализа</a:t>
            </a:r>
            <a:r>
              <a:rPr lang="ru-RU" b="1" dirty="0"/>
              <a:t>.                                                                                             </a:t>
            </a:r>
          </a:p>
          <a:p>
            <a:r>
              <a:rPr lang="ru-RU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Системный</a:t>
            </a:r>
            <a:r>
              <a:rPr lang="ru-RU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анализ</a:t>
            </a:r>
            <a:r>
              <a:rPr lang="ru-RU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 — научный </a:t>
            </a:r>
            <a:r>
              <a:rPr lang="ru-RU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метод</a:t>
            </a:r>
            <a:r>
              <a:rPr lang="ru-RU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познания . </a:t>
            </a:r>
            <a:r>
              <a:rPr lang="ru-RU" dirty="0" smtClean="0">
                <a:latin typeface="Bookman Old Style" pitchFamily="18" charset="0"/>
              </a:rPr>
              <a:t>Система </a:t>
            </a:r>
            <a:r>
              <a:rPr lang="ru-RU" dirty="0">
                <a:latin typeface="Bookman Old Style" pitchFamily="18" charset="0"/>
              </a:rPr>
              <a:t>- это взаимосвязанная совокупность элементов</a:t>
            </a:r>
            <a:r>
              <a:rPr lang="ru-RU" dirty="0"/>
              <a:t>. </a:t>
            </a:r>
            <a:r>
              <a:rPr lang="ru-RU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(метод </a:t>
            </a:r>
            <a:r>
              <a:rPr lang="ru-RU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«мозговой атаки» – поиск новых идей, их широкое обсуждение и конструктивная критика).</a:t>
            </a:r>
            <a:endParaRPr lang="ru-RU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1188" y="2894857"/>
            <a:ext cx="4491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Bookman Old Style" panose="02050604050505020204" pitchFamily="18" charset="0"/>
              </a:rPr>
              <a:t>Д/игра «Четвертый - лишний»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6612" y="36038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 descr="ScreenHunter_02 Ap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631" y="3402488"/>
            <a:ext cx="3147450" cy="269324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t="48823" r="38137" b="12941"/>
          <a:stretch/>
        </p:blipFill>
        <p:spPr>
          <a:xfrm>
            <a:off x="6294062" y="2894857"/>
            <a:ext cx="4840103" cy="330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57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19120/data/images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900953" y="1681938"/>
            <a:ext cx="591670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Набор логических блоков состоит из 48 объемных геометрических фигур, различающихся по цвету, форме, размеру и толщине. Таким образом, каждая фигура характеризуется четырьмя свойствами. В наборе нет даже двух фигур, одинаковых по всем свойствам. Основная цель – научить ребенка решать логические задачи на разбиение по свойствам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04" name="Picture 8" descr="Вид учебно-игрового пособия  Логические блоки Дьенеша в раскрытом вид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357" y="1228152"/>
            <a:ext cx="3509404" cy="205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ural-toys.ru/UPLOAD/catalog/6/c/066429_7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203" y="3525012"/>
            <a:ext cx="3184941" cy="271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s7.leapfrog.com/is/image/LeapFrog/toddler_with_blocks_01?$lp-content-img$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85" y="3994016"/>
            <a:ext cx="3163174" cy="224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7884" y="557875"/>
            <a:ext cx="534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Логические 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задачи и упражнения</a:t>
            </a:r>
            <a:r>
              <a:rPr lang="ru-RU" sz="32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5387" y="1312606"/>
            <a:ext cx="4252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Игры с фигурами Дьенеша </a:t>
            </a:r>
          </a:p>
        </p:txBody>
      </p:sp>
    </p:spTree>
    <p:extLst>
      <p:ext uri="{BB962C8B-B14F-4D97-AF65-F5344CB8AC3E}">
        <p14:creationId xmlns:p14="http://schemas.microsoft.com/office/powerpoint/2010/main" val="226805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19120/data/images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27006" y="619432"/>
            <a:ext cx="775765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Метод сравнительного анализа</a:t>
            </a:r>
            <a:r>
              <a:rPr lang="ru-RU" sz="4000" b="1" dirty="0">
                <a:solidFill>
                  <a:srgbClr val="002060"/>
                </a:solidFill>
              </a:rPr>
              <a:t>.  </a:t>
            </a:r>
            <a:r>
              <a:rPr lang="ru-RU" sz="4000" b="1" dirty="0"/>
              <a:t>                                                      </a:t>
            </a:r>
            <a:endParaRPr lang="ru-RU" sz="4000" dirty="0"/>
          </a:p>
          <a:p>
            <a:r>
              <a:rPr lang="ru-RU" b="1" dirty="0">
                <a:latin typeface="Bookman Old Style" panose="02050604050505020204" pitchFamily="18" charset="0"/>
              </a:rPr>
              <a:t>Сравнительный анализ </a:t>
            </a:r>
            <a:r>
              <a:rPr lang="ru-RU" dirty="0">
                <a:latin typeface="Bookman Old Style" panose="02050604050505020204" pitchFamily="18" charset="0"/>
              </a:rPr>
              <a:t>– метод анализа объектов, при котором производится сравнение нового состояния объекта со старым...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7006" y="2408415"/>
            <a:ext cx="399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Д/игры «Подумай и ответь»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 descr="девочка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024" y="2933716"/>
            <a:ext cx="3509682" cy="2512343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4" r="2990"/>
          <a:stretch/>
        </p:blipFill>
        <p:spPr>
          <a:xfrm>
            <a:off x="6096000" y="2314022"/>
            <a:ext cx="5374341" cy="375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81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19120/data/images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32039" y="619432"/>
            <a:ext cx="8583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Monotype Corsiva" panose="03010101010201010101" pitchFamily="66" charset="0"/>
              </a:rPr>
              <a:t>Игра «Круги Эйлера» или </a:t>
            </a:r>
            <a:endParaRPr lang="ru-RU" sz="40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</a:t>
            </a:r>
            <a:r>
              <a:rPr lang="ru-RU" sz="4000" dirty="0">
                <a:solidFill>
                  <a:srgbClr val="002060"/>
                </a:solidFill>
                <a:latin typeface="Monotype Corsiva" panose="03010101010201010101" pitchFamily="66" charset="0"/>
              </a:rPr>
              <a:t>Игры с обручами»</a:t>
            </a:r>
          </a:p>
        </p:txBody>
      </p:sp>
      <p:pic>
        <p:nvPicPr>
          <p:cNvPr id="7" name="Рисунок 6" descr="http://ru.convdocs.org/pars_docs/refs/116/115373/115373_html_m7dc76e8c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28" y="2212258"/>
            <a:ext cx="4070555" cy="239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ru.convdocs.org/pars_docs/refs/116/115373/115373_html_m505f617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167" y="3465513"/>
            <a:ext cx="3760839" cy="27955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061884" y="1405577"/>
            <a:ext cx="28611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latin typeface="Bookman Old Style" panose="02050604050505020204" pitchFamily="18" charset="0"/>
              </a:rPr>
              <a:t>Круги Эйлера – это геометрическая схема, с помощью которой можно наглядно отобразить отношения между понятиями или множествами объектов.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015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19120/data/images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9" r="4902" b="11764"/>
          <a:stretch/>
        </p:blipFill>
        <p:spPr>
          <a:xfrm>
            <a:off x="3859306" y="564775"/>
            <a:ext cx="3724835" cy="25549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5" t="35686" r="34020" b="15490"/>
          <a:stretch/>
        </p:blipFill>
        <p:spPr>
          <a:xfrm>
            <a:off x="941294" y="564775"/>
            <a:ext cx="2756648" cy="2554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9" b="13725"/>
          <a:stretch/>
        </p:blipFill>
        <p:spPr>
          <a:xfrm>
            <a:off x="7745505" y="564775"/>
            <a:ext cx="3550024" cy="2554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27" y="3429000"/>
            <a:ext cx="4046443" cy="2927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24706" r="4902" b="4118"/>
          <a:stretch/>
        </p:blipFill>
        <p:spPr>
          <a:xfrm>
            <a:off x="7315198" y="3465513"/>
            <a:ext cx="3886201" cy="29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91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19120/data/images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6066" y="648929"/>
            <a:ext cx="87752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Метод моделирования и конструирования. </a:t>
            </a:r>
            <a:endParaRPr lang="ru-RU" sz="4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latin typeface="Bookman Old Style" panose="02050604050505020204" pitchFamily="18" charset="0"/>
              </a:rPr>
              <a:t>Моделирование и конструирование</a:t>
            </a:r>
            <a:r>
              <a:rPr lang="ru-RU" dirty="0">
                <a:latin typeface="Bookman Old Style" panose="02050604050505020204" pitchFamily="18" charset="0"/>
              </a:rPr>
              <a:t> — это одно из средств познания действительности</a:t>
            </a:r>
            <a:r>
              <a:rPr lang="ru-RU" dirty="0"/>
              <a:t>.                                                                                                            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9930" y="1910813"/>
            <a:ext cx="327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Bookman Old Style" panose="02050604050505020204" pitchFamily="18" charset="0"/>
              </a:rPr>
              <a:t>Д/игры «Собирай – ка»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 descr="ScreenHunter_05 Ap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50" y="2271282"/>
            <a:ext cx="2136955" cy="191967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8" t="7059" r="2991" b="5098"/>
          <a:stretch/>
        </p:blipFill>
        <p:spPr>
          <a:xfrm>
            <a:off x="7148411" y="1606533"/>
            <a:ext cx="2834224" cy="19108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95" y="1883497"/>
            <a:ext cx="3067605" cy="1910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2" y="3961805"/>
            <a:ext cx="3067605" cy="2300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t="5099" r="48776" b="14117"/>
          <a:stretch/>
        </p:blipFill>
        <p:spPr>
          <a:xfrm>
            <a:off x="8750281" y="3587435"/>
            <a:ext cx="2834224" cy="23005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4706" r="10637"/>
          <a:stretch/>
        </p:blipFill>
        <p:spPr>
          <a:xfrm>
            <a:off x="2864844" y="4271763"/>
            <a:ext cx="2586644" cy="21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48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19120/data/images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7469" y="781666"/>
            <a:ext cx="39279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Bookman Old Style" panose="02050604050505020204" pitchFamily="18" charset="0"/>
              </a:rPr>
              <a:t>«Палочки </a:t>
            </a:r>
            <a:r>
              <a:rPr lang="ru-RU" sz="2000" b="1" i="1" dirty="0" err="1">
                <a:latin typeface="Bookman Old Style" panose="02050604050505020204" pitchFamily="18" charset="0"/>
              </a:rPr>
              <a:t>Кюизенера</a:t>
            </a:r>
            <a:r>
              <a:rPr lang="ru-RU" sz="2000" b="1" i="1" dirty="0">
                <a:latin typeface="Bookman Old Style" panose="02050604050505020204" pitchFamily="18" charset="0"/>
              </a:rPr>
              <a:t>»</a:t>
            </a:r>
            <a:r>
              <a:rPr lang="ru-RU" sz="2000" dirty="0">
                <a:latin typeface="Bookman Old Style" panose="02050604050505020204" pitchFamily="18" charset="0"/>
              </a:rPr>
              <a:t> — комплект разноцветных палочек разного размера, с помощью которых у детей развиваются представления о числе, основы счета, умение измерять предметы.</a:t>
            </a:r>
          </a:p>
        </p:txBody>
      </p:sp>
      <p:pic>
        <p:nvPicPr>
          <p:cNvPr id="6" name="Picture 4" descr="C:\Documents and Settings\Татьяна\Рабочий стол\Рисунок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51" y="2837630"/>
            <a:ext cx="3857625" cy="32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83161" y="486698"/>
            <a:ext cx="53831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Комплект состоит из пластмассовых призм 10 различных цветов и форм. Наименьшая призма имеет длину 10мм, является кубиком. </a:t>
            </a:r>
          </a:p>
          <a:p>
            <a:pPr eaLnBrk="0" hangingPunct="0">
              <a:defRPr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 комплекта входят:</a:t>
            </a:r>
          </a:p>
          <a:p>
            <a:pPr eaLnBrk="0" hangingPunct="0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белая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- число 1 - 25 штук,</a:t>
            </a:r>
          </a:p>
          <a:p>
            <a:pPr eaLnBrk="0" hangingPunct="0">
              <a:defRPr/>
            </a:pPr>
            <a:r>
              <a:rPr lang="ru-RU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розовая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- число 2 - 20 штук,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голубая 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число 3 - 16 штук,</a:t>
            </a:r>
          </a:p>
          <a:p>
            <a:pPr eaLnBrk="0" hangingPunct="0"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красная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– число 4 - 12 штук,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жёлтая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– число 5 - 10 штук,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фиолетовая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– число 6 - 9 штук,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чёрная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– число 7 - 8 штук,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бордовая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– число 8 - 7 штук,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синяя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– число 9 - 5 штук,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b="1" dirty="0">
                <a:solidFill>
                  <a:srgbClr val="E46C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оранжевая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– число 10 - 4 штук.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C:\Documents and Settings\Татьяна\Рабочий стол\Рисунок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366" y="1552054"/>
            <a:ext cx="2364660" cy="225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5383161" y="4457016"/>
            <a:ext cx="1712247" cy="2035279"/>
            <a:chOff x="1980" y="1571"/>
            <a:chExt cx="4569" cy="7367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 rot="5400000">
              <a:off x="5131" y="2981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3721" y="1571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 rot="5400000">
              <a:off x="3141" y="3271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 rot="5400000">
              <a:off x="3128" y="3844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3114" y="4971"/>
              <a:ext cx="567" cy="3402"/>
            </a:xfrm>
            <a:prstGeom prst="rect">
              <a:avLst/>
            </a:prstGeom>
            <a:solidFill>
              <a:srgbClr val="9900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694" y="4969"/>
              <a:ext cx="567" cy="3402"/>
            </a:xfrm>
            <a:prstGeom prst="rect">
              <a:avLst/>
            </a:prstGeom>
            <a:solidFill>
              <a:srgbClr val="9900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 rot="5400000">
              <a:off x="2283" y="808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 rot="5400000">
              <a:off x="3417" y="8088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 rot="5400000">
              <a:off x="2263" y="5248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4287" y="7804"/>
              <a:ext cx="567" cy="56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220930" y="4611174"/>
            <a:ext cx="205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З</a:t>
            </a:r>
            <a:r>
              <a:rPr lang="ru-RU" dirty="0" smtClean="0">
                <a:latin typeface="Bookman Old Style" panose="02050604050505020204" pitchFamily="18" charset="0"/>
              </a:rPr>
              <a:t>аяц</a:t>
            </a:r>
            <a:endParaRPr lang="ru-RU" dirty="0">
              <a:latin typeface="Bookman Old Style" panose="02050604050505020204" pitchFamily="18" charset="0"/>
            </a:endParaRPr>
          </a:p>
        </p:txBody>
      </p:sp>
      <p:grpSp>
        <p:nvGrpSpPr>
          <p:cNvPr id="22" name="Group 13"/>
          <p:cNvGrpSpPr>
            <a:grpSpLocks/>
          </p:cNvGrpSpPr>
          <p:nvPr/>
        </p:nvGrpSpPr>
        <p:grpSpPr bwMode="auto">
          <a:xfrm>
            <a:off x="7498056" y="4011561"/>
            <a:ext cx="2118247" cy="2478939"/>
            <a:chOff x="9234" y="1544"/>
            <a:chExt cx="5701" cy="9082"/>
          </a:xfrm>
        </p:grpSpPr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9807" y="6091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 rot="5400000">
              <a:off x="11224" y="5254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 rot="5400000">
              <a:off x="11224" y="5821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9801" y="8354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7" name="Rectangle 18"/>
            <p:cNvSpPr>
              <a:spLocks noChangeArrowheads="1"/>
            </p:cNvSpPr>
            <p:nvPr/>
          </p:nvSpPr>
          <p:spPr bwMode="auto">
            <a:xfrm>
              <a:off x="12654" y="2111"/>
              <a:ext cx="567" cy="5669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12654" y="1544"/>
              <a:ext cx="567" cy="56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9" name="Rectangle 20"/>
            <p:cNvSpPr>
              <a:spLocks noChangeArrowheads="1"/>
            </p:cNvSpPr>
            <p:nvPr/>
          </p:nvSpPr>
          <p:spPr bwMode="auto">
            <a:xfrm>
              <a:off x="12654" y="7791"/>
              <a:ext cx="567" cy="2835"/>
            </a:xfrm>
            <a:prstGeom prst="rect">
              <a:avLst/>
            </a:prstGeom>
            <a:solidFill>
              <a:srgbClr val="FFD72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 rot="5400000">
              <a:off x="13801" y="2104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9234" y="6651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2" name="Rectangle 23"/>
            <p:cNvSpPr>
              <a:spLocks noChangeArrowheads="1"/>
            </p:cNvSpPr>
            <p:nvPr/>
          </p:nvSpPr>
          <p:spPr bwMode="auto">
            <a:xfrm rot="-5400000">
              <a:off x="13517" y="2948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674672" y="4611174"/>
            <a:ext cx="123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Ж</a:t>
            </a:r>
            <a:r>
              <a:rPr lang="ru-RU" dirty="0" smtClean="0">
                <a:latin typeface="Bookman Old Style" panose="02050604050505020204" pitchFamily="18" charset="0"/>
              </a:rPr>
              <a:t>ираф</a:t>
            </a:r>
            <a:endParaRPr lang="ru-RU" dirty="0">
              <a:latin typeface="Bookman Old Style" panose="02050604050505020204" pitchFamily="18" charset="0"/>
            </a:endParaRPr>
          </a:p>
        </p:txBody>
      </p:sp>
      <p:grpSp>
        <p:nvGrpSpPr>
          <p:cNvPr id="34" name="Group 2"/>
          <p:cNvGrpSpPr>
            <a:grpSpLocks/>
          </p:cNvGrpSpPr>
          <p:nvPr/>
        </p:nvGrpSpPr>
        <p:grpSpPr bwMode="auto">
          <a:xfrm>
            <a:off x="9736086" y="4308933"/>
            <a:ext cx="1935057" cy="2211506"/>
            <a:chOff x="10973" y="2384"/>
            <a:chExt cx="5242" cy="6834"/>
          </a:xfrm>
        </p:grpSpPr>
        <p:sp>
          <p:nvSpPr>
            <p:cNvPr id="35" name="Rectangle 3"/>
            <p:cNvSpPr>
              <a:spLocks noChangeArrowheads="1"/>
            </p:cNvSpPr>
            <p:nvPr/>
          </p:nvSpPr>
          <p:spPr bwMode="auto">
            <a:xfrm>
              <a:off x="12694" y="4091"/>
              <a:ext cx="567" cy="396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6" name="Rectangle 4"/>
            <p:cNvSpPr>
              <a:spLocks noChangeArrowheads="1"/>
            </p:cNvSpPr>
            <p:nvPr/>
          </p:nvSpPr>
          <p:spPr bwMode="auto">
            <a:xfrm>
              <a:off x="13307" y="4091"/>
              <a:ext cx="567" cy="396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>
              <a:off x="13914" y="4091"/>
              <a:ext cx="567" cy="396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" name="Rectangle 6"/>
            <p:cNvSpPr>
              <a:spLocks noChangeArrowheads="1"/>
            </p:cNvSpPr>
            <p:nvPr/>
          </p:nvSpPr>
          <p:spPr bwMode="auto">
            <a:xfrm rot="5400000">
              <a:off x="13228" y="1810"/>
              <a:ext cx="567" cy="2835"/>
            </a:xfrm>
            <a:prstGeom prst="rect">
              <a:avLst/>
            </a:prstGeom>
            <a:solidFill>
              <a:srgbClr val="FFD72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9" name="Rectangle 7"/>
            <p:cNvSpPr>
              <a:spLocks noChangeArrowheads="1"/>
            </p:cNvSpPr>
            <p:nvPr/>
          </p:nvSpPr>
          <p:spPr bwMode="auto">
            <a:xfrm rot="5400000">
              <a:off x="13228" y="2370"/>
              <a:ext cx="567" cy="2835"/>
            </a:xfrm>
            <a:prstGeom prst="rect">
              <a:avLst/>
            </a:prstGeom>
            <a:solidFill>
              <a:srgbClr val="FFD72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0" name="Rectangle 8"/>
            <p:cNvSpPr>
              <a:spLocks noChangeArrowheads="1"/>
            </p:cNvSpPr>
            <p:nvPr/>
          </p:nvSpPr>
          <p:spPr bwMode="auto">
            <a:xfrm rot="5400000">
              <a:off x="15081" y="4064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 rot="5400000">
              <a:off x="15080" y="4624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2" name="Rectangle 10"/>
            <p:cNvSpPr>
              <a:spLocks noChangeArrowheads="1"/>
            </p:cNvSpPr>
            <p:nvPr/>
          </p:nvSpPr>
          <p:spPr bwMode="auto">
            <a:xfrm rot="5400000">
              <a:off x="11540" y="4064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 rot="5400000">
              <a:off x="11540" y="4624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4" name="Rectangle 12"/>
            <p:cNvSpPr>
              <a:spLocks noChangeArrowheads="1"/>
            </p:cNvSpPr>
            <p:nvPr/>
          </p:nvSpPr>
          <p:spPr bwMode="auto">
            <a:xfrm rot="5400000">
              <a:off x="14197" y="8368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5" name="Rectangle 13"/>
            <p:cNvSpPr>
              <a:spLocks noChangeArrowheads="1"/>
            </p:cNvSpPr>
            <p:nvPr/>
          </p:nvSpPr>
          <p:spPr bwMode="auto">
            <a:xfrm rot="5400000">
              <a:off x="12437" y="8368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6" name="Rectangle 14"/>
            <p:cNvSpPr>
              <a:spLocks noChangeArrowheads="1"/>
            </p:cNvSpPr>
            <p:nvPr/>
          </p:nvSpPr>
          <p:spPr bwMode="auto">
            <a:xfrm rot="5400000">
              <a:off x="14077" y="210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7" name="Rectangle 15"/>
            <p:cNvSpPr>
              <a:spLocks noChangeArrowheads="1"/>
            </p:cNvSpPr>
            <p:nvPr/>
          </p:nvSpPr>
          <p:spPr bwMode="auto">
            <a:xfrm rot="5400000">
              <a:off x="14197" y="7808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8" name="Rectangle 16"/>
            <p:cNvSpPr>
              <a:spLocks noChangeArrowheads="1"/>
            </p:cNvSpPr>
            <p:nvPr/>
          </p:nvSpPr>
          <p:spPr bwMode="auto">
            <a:xfrm rot="5400000">
              <a:off x="12437" y="7808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9" name="Rectangle 17"/>
            <p:cNvSpPr>
              <a:spLocks noChangeArrowheads="1"/>
            </p:cNvSpPr>
            <p:nvPr/>
          </p:nvSpPr>
          <p:spPr bwMode="auto">
            <a:xfrm rot="5400000">
              <a:off x="12377" y="2108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0028903" y="3840928"/>
            <a:ext cx="137160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Медведь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78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381</Words>
  <Application>Microsoft Office PowerPoint</Application>
  <PresentationFormat>Произвольный</PresentationFormat>
  <Paragraphs>65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user</cp:lastModifiedBy>
  <cp:revision>45</cp:revision>
  <dcterms:created xsi:type="dcterms:W3CDTF">2015-08-23T16:00:24Z</dcterms:created>
  <dcterms:modified xsi:type="dcterms:W3CDTF">2018-01-17T20:10:42Z</dcterms:modified>
</cp:coreProperties>
</file>